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97481F9-C0E0-4CAF-922C-FA16CDE5A449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DB63C1-9AE4-435D-B75F-9C3F7948D89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645024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КАЧЕСТВЕННАЯ ОЦЕНКА ЗЕМЕЛЬ. </a:t>
            </a: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БОНИТИРОВКА ПОЧВ.</a:t>
            </a: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ПОНЯТИЕ И СОДЕРЖАНИЕ БОНИТИРОВКИ </a:t>
            </a:r>
            <a: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ПОЧВ.</a:t>
            </a:r>
            <a:br>
              <a:rPr lang="ru-RU" sz="27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026" name="Picture 2" descr="C:\Users\Анара\Desktop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6952"/>
            <a:ext cx="4526632" cy="307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43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  <a:noFill/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b="1" i="1" dirty="0"/>
              <a:t>Бонитировка почв</a:t>
            </a:r>
            <a:r>
              <a:rPr lang="ru-RU" b="1" dirty="0"/>
              <a:t> </a:t>
            </a:r>
            <a:r>
              <a:rPr lang="ru-RU" dirty="0"/>
              <a:t>является сравнительной оценкой их качества по плодородию при определенном уровне развития культуры земледелия. </a:t>
            </a:r>
          </a:p>
          <a:p>
            <a:pPr marL="0" indent="447675" algn="just">
              <a:buNone/>
            </a:pPr>
            <a:r>
              <a:rPr lang="ru-RU" dirty="0"/>
              <a:t>Рассматривая бонитировку почв и экономическую оценку земель как единый процесс земельно-оценочных работ, следует вместе с тем четко разграничивать цели и задачи этих составных кадастра. Отличие задач бонитировки почв от экономической оценки земель вытекает, прежде всего, из понятия почвы как естественноисторического тела и понятия земли как основного средства производства в сельском хозяйстве.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84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</p:spPr>
        <p:txBody>
          <a:bodyPr/>
          <a:lstStyle/>
          <a:p>
            <a:pPr marL="3175" indent="444500" algn="just">
              <a:buNone/>
            </a:pPr>
            <a:r>
              <a:rPr lang="ru-RU" dirty="0"/>
              <a:t>Бонитировку, или качественную оценку почв, проводят для всех сельскохозяйственных </a:t>
            </a:r>
            <a:r>
              <a:rPr lang="ru-RU" dirty="0" smtClean="0"/>
              <a:t>угодий </a:t>
            </a:r>
            <a:r>
              <a:rPr lang="ru-RU" dirty="0"/>
              <a:t>она имеет большое научно-производственное </a:t>
            </a:r>
            <a:r>
              <a:rPr lang="ru-RU" dirty="0" smtClean="0"/>
              <a:t>значение:</a:t>
            </a:r>
          </a:p>
          <a:p>
            <a:pPr marL="517525" indent="-514350" algn="just">
              <a:buAutoNum type="arabicParenR"/>
            </a:pPr>
            <a:r>
              <a:rPr lang="ru-RU" dirty="0" smtClean="0"/>
              <a:t>дает </a:t>
            </a:r>
            <a:r>
              <a:rPr lang="ru-RU" dirty="0"/>
              <a:t>объективную основу для установления ценности и доходности земель разных </a:t>
            </a:r>
            <a:r>
              <a:rPr lang="ru-RU" dirty="0" smtClean="0"/>
              <a:t>угодий; </a:t>
            </a:r>
          </a:p>
          <a:p>
            <a:pPr marL="517525" indent="-514350" algn="just">
              <a:buAutoNum type="arabicParenR"/>
            </a:pPr>
            <a:r>
              <a:rPr lang="ru-RU" dirty="0" smtClean="0"/>
              <a:t>позволяет </a:t>
            </a:r>
            <a:r>
              <a:rPr lang="ru-RU" dirty="0"/>
              <a:t>определить цену на землю, ставки </a:t>
            </a:r>
            <a:r>
              <a:rPr lang="ru-RU" dirty="0" smtClean="0"/>
              <a:t>налогообложения</a:t>
            </a:r>
            <a:r>
              <a:rPr lang="ru-RU" dirty="0"/>
              <a:t>.</a:t>
            </a:r>
          </a:p>
          <a:p>
            <a:pPr marL="3175" indent="444500" algn="just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2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</p:spPr>
        <p:txBody>
          <a:bodyPr>
            <a:normAutofit lnSpcReduction="10000"/>
          </a:bodyPr>
          <a:lstStyle/>
          <a:p>
            <a:pPr marL="3175" indent="444500" algn="just">
              <a:buNone/>
            </a:pPr>
            <a:r>
              <a:rPr lang="ru-RU" b="1" i="1" dirty="0"/>
              <a:t>Б</a:t>
            </a:r>
            <a:r>
              <a:rPr lang="ru-RU" b="1" i="1" dirty="0" smtClean="0"/>
              <a:t>онитировка </a:t>
            </a:r>
            <a:r>
              <a:rPr lang="ru-RU" b="1" i="1" dirty="0"/>
              <a:t>почв</a:t>
            </a:r>
            <a:r>
              <a:rPr lang="ru-RU" b="1" dirty="0"/>
              <a:t> </a:t>
            </a:r>
            <a:r>
              <a:rPr lang="ru-RU" dirty="0"/>
              <a:t>— это качественная их оценка по важнейшим свойствам и признакам, обусловливающим естественное плодородие почвы. Первичным объектом бонитировки почв являются почвенные разновидности или их группы, однородные по качеству, технологическим свойствам, условиям обработки и т. д. </a:t>
            </a:r>
            <a:endParaRPr lang="ru-RU" dirty="0" smtClean="0"/>
          </a:p>
          <a:p>
            <a:pPr marL="3175" indent="444500" algn="just">
              <a:buNone/>
            </a:pPr>
            <a:r>
              <a:rPr lang="ru-RU" dirty="0"/>
              <a:t>Предметом бонитировки выступают естественные потребительские свойства почвы или сама почва с присущими ей объективными естественными свойствами и </a:t>
            </a:r>
            <a:r>
              <a:rPr lang="ru-RU" dirty="0" err="1"/>
              <a:t>агропроизводственными</a:t>
            </a:r>
            <a:r>
              <a:rPr lang="ru-RU" dirty="0"/>
              <a:t> особенностями</a:t>
            </a:r>
            <a:r>
              <a:rPr lang="ru-RU" dirty="0" smtClean="0"/>
              <a:t>.</a:t>
            </a:r>
          </a:p>
          <a:p>
            <a:pPr marL="3175" indent="444500" algn="just">
              <a:buNone/>
            </a:pPr>
            <a:r>
              <a:rPr lang="ru-RU" dirty="0"/>
              <a:t>Бонитировка почв выражается в баллах — относительных величинах, которые показывают, насколько одна почва лучше или хуже другой по продуктивности какой-либо </a:t>
            </a:r>
            <a:r>
              <a:rPr lang="ru-RU" dirty="0" smtClean="0"/>
              <a:t>культуры.</a:t>
            </a:r>
          </a:p>
          <a:p>
            <a:pPr marL="3175" indent="444500" algn="just">
              <a:buNone/>
            </a:pPr>
            <a:endParaRPr lang="ru-RU" dirty="0" smtClean="0"/>
          </a:p>
          <a:p>
            <a:pPr marL="3175" indent="444500" algn="just">
              <a:buNone/>
            </a:pPr>
            <a:endParaRPr lang="ru-RU" dirty="0" smtClean="0"/>
          </a:p>
          <a:p>
            <a:pPr marL="3175" indent="4445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5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856984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effectLst/>
                <a:latin typeface="+mn-lt"/>
              </a:rPr>
              <a:t>Показатели бонитировки почв. Составление </a:t>
            </a:r>
            <a:r>
              <a:rPr lang="ru-RU" sz="3200" dirty="0" err="1">
                <a:solidFill>
                  <a:schemeClr val="tx1"/>
                </a:solidFill>
                <a:effectLst/>
                <a:latin typeface="+mn-lt"/>
              </a:rPr>
              <a:t>агропроизводственных</a:t>
            </a:r>
            <a:r>
              <a:rPr lang="ru-RU" sz="3200" dirty="0">
                <a:solidFill>
                  <a:schemeClr val="tx1"/>
                </a:solidFill>
                <a:effectLst/>
                <a:latin typeface="+mn-lt"/>
              </a:rPr>
              <a:t> групп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+mn-lt"/>
              </a:rPr>
              <a:t>почв.</a:t>
            </a:r>
            <a:r>
              <a:rPr lang="ru-RU" sz="3200" dirty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+mn-lt"/>
              </a:rPr>
            </a:b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09160"/>
          </a:xfrm>
        </p:spPr>
        <p:txBody>
          <a:bodyPr>
            <a:normAutofit fontScale="92500"/>
          </a:bodyPr>
          <a:lstStyle/>
          <a:p>
            <a:pPr marL="3175" indent="444500" algn="just">
              <a:buNone/>
            </a:pPr>
            <a:r>
              <a:rPr lang="ru-RU" dirty="0"/>
              <a:t>Задача бонитировки состоит в том, чтобы выявить земли, наиболее благоприятные для возделывания тех или иных сельскохозяйственных культур, т. е. дать оценку агрономического качества почв. </a:t>
            </a:r>
          </a:p>
          <a:p>
            <a:pPr marL="3175" indent="444500" algn="just">
              <a:buNone/>
            </a:pPr>
            <a:r>
              <a:rPr lang="ru-RU" dirty="0"/>
              <a:t>Исходя из этих положений, критериями бонитировки почв являются их природные диагностические признаки и признаки, приобретенные в процессе длительного окультуривания, коррелирующие с урожайностью основных зерновых, технических и других культур, а при бонитировке кормовых угодий — с продуктивностью сенокосов и пастбищ.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62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fontScale="92500" lnSpcReduction="10000"/>
          </a:bodyPr>
          <a:lstStyle/>
          <a:p>
            <a:pPr marL="3175" indent="444500" algn="just">
              <a:buNone/>
            </a:pPr>
            <a:r>
              <a:rPr lang="ru-RU" dirty="0"/>
              <a:t>При проведении бонитировки почв важное значение имеет правильный выбор диагностических признаков (критериев). Только при этом условии достигается необходимая объективность результатов бонитировки. Как известно, качество почвы зависит от морфологических, генетических, химических и физических свойств. </a:t>
            </a:r>
            <a:endParaRPr lang="ru-RU" dirty="0" smtClean="0"/>
          </a:p>
          <a:p>
            <a:pPr marL="3175" indent="444500" algn="just">
              <a:buNone/>
            </a:pPr>
            <a:r>
              <a:rPr lang="ru-RU" dirty="0" smtClean="0"/>
              <a:t>Важнейшими </a:t>
            </a:r>
            <a:r>
              <a:rPr lang="ru-RU" dirty="0"/>
              <a:t>из этих диагностических признаков являются: мощность гумусового горизонта, процентное содержание гумуса в почве, валовые запасы гумуса, азота, фосфора и калия в почве, механический состав, кислотность, сумма поглощенных оснований, степень насыщенности почвы основаниями и др. При этом важно отметить, что набор таких признаков может в различных почвенно-климатических зонах варьировать.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7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dirty="0" smtClean="0"/>
              <a:t>Бонитировке </a:t>
            </a:r>
            <a:r>
              <a:rPr lang="ru-RU" dirty="0"/>
              <a:t>почв предшествуют работы по земельно-кадастровому районированию. В границах каждого кадастрового района работы по бонитировке почв ведутся в такой последовательности: </a:t>
            </a:r>
          </a:p>
          <a:p>
            <a:pPr marL="0" indent="447675" algn="just">
              <a:buNone/>
            </a:pPr>
            <a:r>
              <a:rPr lang="ru-RU" dirty="0"/>
              <a:t>1. определяются средние значения показателей, характеризующих отдельные почвы; </a:t>
            </a:r>
          </a:p>
          <a:p>
            <a:pPr marL="0" indent="447675" algn="just">
              <a:buNone/>
            </a:pPr>
            <a:r>
              <a:rPr lang="ru-RU" dirty="0"/>
              <a:t>2. определяется средняя многолетняя урожайность основных сельскохозяйственных культур на различных почвах; </a:t>
            </a:r>
          </a:p>
          <a:p>
            <a:pPr marL="0" indent="447675" algn="just">
              <a:buNone/>
            </a:pPr>
            <a:r>
              <a:rPr lang="ru-RU" dirty="0"/>
              <a:t>3. производится выбор основных диагностических признаков; </a:t>
            </a:r>
          </a:p>
          <a:p>
            <a:pPr marL="0" indent="447675" algn="just">
              <a:buNone/>
            </a:pPr>
            <a:r>
              <a:rPr lang="ru-RU" dirty="0"/>
              <a:t>4. составляются шкалы бонитировки почв по естественным свойствам и признакам. </a:t>
            </a:r>
          </a:p>
          <a:p>
            <a:pPr marL="0" indent="447675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792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/>
          </a:bodyPr>
          <a:lstStyle/>
          <a:p>
            <a:pPr marL="0" indent="447675" algn="just">
              <a:buNone/>
            </a:pPr>
            <a:r>
              <a:rPr lang="ru-RU" dirty="0"/>
              <a:t>Бонитировка почв устанавливает их относительную пригодность по основным факторам естественного плодородия для возделывания сельскохозяйственных культур или их групп, обеспечивая выделение </a:t>
            </a:r>
            <a:r>
              <a:rPr lang="ru-RU" dirty="0" err="1"/>
              <a:t>агропроизводственных</a:t>
            </a:r>
            <a:r>
              <a:rPr lang="ru-RU" dirty="0"/>
              <a:t> групп почв. При этом основное требование состоит в том, что </a:t>
            </a:r>
            <a:r>
              <a:rPr lang="ru-RU" dirty="0" err="1"/>
              <a:t>агропроизводственные</a:t>
            </a:r>
            <a:r>
              <a:rPr lang="ru-RU" dirty="0"/>
              <a:t> группы почв должны составляться по единым принципам и быть сопоставимыми. </a:t>
            </a:r>
            <a:r>
              <a:rPr lang="ru-RU" dirty="0" err="1"/>
              <a:t>Агропроизводственные</a:t>
            </a:r>
            <a:r>
              <a:rPr lang="ru-RU" dirty="0"/>
              <a:t> группы почв необходимо выделять для немелиорированных, орошаемых и осушенных земель отдельно.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43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85000" lnSpcReduction="20000"/>
          </a:bodyPr>
          <a:lstStyle/>
          <a:p>
            <a:pPr marL="3175" indent="539750" algn="just">
              <a:buNone/>
            </a:pPr>
            <a:r>
              <a:rPr lang="ru-RU" dirty="0"/>
              <a:t>Основными показателями при объединении почвенных разновидностей в </a:t>
            </a:r>
            <a:r>
              <a:rPr lang="ru-RU" dirty="0" err="1"/>
              <a:t>агропроизводственные</a:t>
            </a:r>
            <a:r>
              <a:rPr lang="ru-RU" dirty="0"/>
              <a:t> группы являются: </a:t>
            </a:r>
          </a:p>
          <a:p>
            <a:pPr marL="3175" indent="539750" algn="just">
              <a:buNone/>
            </a:pPr>
            <a:r>
              <a:rPr lang="ru-RU" dirty="0"/>
              <a:t>1. Принадлежность к одной почвенно-климатической зоне. </a:t>
            </a:r>
          </a:p>
          <a:p>
            <a:pPr marL="3175" indent="539750" algn="just">
              <a:buNone/>
            </a:pPr>
            <a:r>
              <a:rPr lang="ru-RU" dirty="0"/>
              <a:t>2. Генетическая близость почв, которая выражается в сходстве: морфологического строения почвенного профиля, особенно верхних почвенных горизонтов; основных физических свойств почв, их водного, воздушного и теплового режимов; показателей, характеризующих химические, физико-химические свойства, содержание и запасы питательных веществ в различных формах. </a:t>
            </a:r>
          </a:p>
          <a:p>
            <a:pPr marL="3175" indent="539750" algn="just">
              <a:buNone/>
            </a:pPr>
            <a:r>
              <a:rPr lang="ru-RU" dirty="0"/>
              <a:t>3. Рельеф, в условиях которого залегают почвы. </a:t>
            </a:r>
          </a:p>
          <a:p>
            <a:pPr marL="3175" indent="539750" algn="just">
              <a:buNone/>
            </a:pPr>
            <a:r>
              <a:rPr lang="ru-RU" dirty="0"/>
              <a:t>4. Степень однородности почвенных контуров, их величина, конфигурация. </a:t>
            </a:r>
          </a:p>
          <a:p>
            <a:pPr marL="3175" indent="539750" algn="just">
              <a:buNone/>
            </a:pPr>
            <a:r>
              <a:rPr lang="ru-RU" dirty="0"/>
              <a:t>5. Однотипность и одномерность показателей тех существенных физических и химических особенностей и свойств, которые понижают плодородие почв, затрудняют их использование (засоление, </a:t>
            </a:r>
            <a:r>
              <a:rPr lang="ru-RU" dirty="0" err="1"/>
              <a:t>эродированность</a:t>
            </a:r>
            <a:r>
              <a:rPr lang="ru-RU" dirty="0"/>
              <a:t> и т. д.) и требуют проведения мелиоративных мероприятий.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2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352928" cy="5832648"/>
          </a:xfrm>
        </p:spPr>
        <p:txBody>
          <a:bodyPr>
            <a:normAutofit lnSpcReduction="10000"/>
          </a:bodyPr>
          <a:lstStyle/>
          <a:p>
            <a:pPr marL="3175" indent="444500" algn="just">
              <a:buNone/>
            </a:pPr>
            <a:r>
              <a:rPr lang="ru-RU" dirty="0"/>
              <a:t>При объединении разновидностей почв в </a:t>
            </a:r>
            <a:r>
              <a:rPr lang="ru-RU" dirty="0" err="1"/>
              <a:t>агропроизводственные</a:t>
            </a:r>
            <a:r>
              <a:rPr lang="ru-RU" dirty="0"/>
              <a:t> группы принимают во внимание в первую очередь те их свойства, которые влияют на качество почвы и менее изменчивы во времени. При этом основной оценочной единицей выступает группа почв, а также наиболее распространенная в оценочном районе разновидность почв. В этом случае оценочные показатели остальным почвам присваивают те же, что и распространенным, близким по морфологическим и физико-химическим свойствам и признакам. </a:t>
            </a:r>
          </a:p>
          <a:p>
            <a:pPr marL="3175" indent="444500" algn="just">
              <a:buNone/>
            </a:pPr>
            <a:r>
              <a:rPr lang="ru-RU" dirty="0" err="1"/>
              <a:t>Агропроизводственные</a:t>
            </a:r>
            <a:r>
              <a:rPr lang="ru-RU" dirty="0"/>
              <a:t> группы почв используют также при разработке оценочных шкал.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07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</TotalTime>
  <Words>724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КАЧЕСТВЕННАЯ ОЦЕНКА ЗЕМЕЛЬ.  БОНИТИРОВКА ПОЧВ. ПОНЯТИЕ И СОДЕРЖАНИЕ БОНИТИРОВКИ ПОЧВ.     </vt:lpstr>
      <vt:lpstr>Презентация PowerPoint</vt:lpstr>
      <vt:lpstr>Презентация PowerPoint</vt:lpstr>
      <vt:lpstr>Презентация PowerPoint</vt:lpstr>
      <vt:lpstr>Показатели бонитировки почв. Составление агропроизводственных групп почв.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КАЧЕСТВЕННАЯ ОЦЕНКА ЗЕМЕЛЬ.  БОНИТИРОВКА ПОЧВ. ПОНЯТИЕ И СОДЕРЖАНИЕ БОНИТИРОВКИ ПОЧВ.    </dc:title>
  <dc:creator>Анара</dc:creator>
  <cp:lastModifiedBy>Анара</cp:lastModifiedBy>
  <cp:revision>4</cp:revision>
  <dcterms:created xsi:type="dcterms:W3CDTF">2021-04-11T14:35:36Z</dcterms:created>
  <dcterms:modified xsi:type="dcterms:W3CDTF">2021-04-11T15:15:19Z</dcterms:modified>
</cp:coreProperties>
</file>